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4"/>
  </p:sldMasterIdLst>
  <p:notesMasterIdLst>
    <p:notesMasterId r:id="rId20"/>
  </p:notesMasterIdLst>
  <p:sldIdLst>
    <p:sldId id="256" r:id="rId5"/>
    <p:sldId id="280" r:id="rId6"/>
    <p:sldId id="287" r:id="rId7"/>
    <p:sldId id="277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5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C35B5-6FAD-4D81-A732-0989F70404C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0CF65-B085-4563-AA0F-37E62AAD0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1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6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4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6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1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7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8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4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8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cid:image001.png@01D7435B.A1A355C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cid:image001.png@01D7435B.A1A355C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435B.A1A355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8B368A-7C9E-3B4D-B82E-185A0A2E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36" y="-8506"/>
            <a:ext cx="12192000" cy="6858000"/>
          </a:xfrm>
          <a:prstGeom prst="rect">
            <a:avLst/>
          </a:prstGeom>
          <a:noFill/>
        </p:spPr>
      </p:pic>
      <p:pic>
        <p:nvPicPr>
          <p:cNvPr id="12" name="Picture 11" descr="Emmanuel Piñeiro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62875" b="7333"/>
          <a:stretch>
            <a:fillRect/>
          </a:stretch>
        </p:blipFill>
        <p:spPr bwMode="auto">
          <a:xfrm>
            <a:off x="491944" y="130630"/>
            <a:ext cx="2999402" cy="2629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06C0B3-8D0F-4442-A269-7203893C8AF7}"/>
              </a:ext>
            </a:extLst>
          </p:cNvPr>
          <p:cNvSpPr txBox="1"/>
          <p:nvPr/>
        </p:nvSpPr>
        <p:spPr>
          <a:xfrm>
            <a:off x="491944" y="3320589"/>
            <a:ext cx="1096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Montserrat" pitchFamily="2" charset="77"/>
              </a:rPr>
              <a:t>Vistas de </a:t>
            </a:r>
            <a:r>
              <a:rPr lang="en-US" sz="5400" b="1" dirty="0" err="1">
                <a:solidFill>
                  <a:schemeClr val="bg1"/>
                </a:solidFill>
                <a:latin typeface="Montserrat" pitchFamily="2" charset="77"/>
              </a:rPr>
              <a:t>Transición</a:t>
            </a:r>
            <a:endParaRPr lang="en-US" sz="5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6C0B3-8D0F-4442-A269-7203893C8AF7}"/>
              </a:ext>
            </a:extLst>
          </p:cNvPr>
          <p:cNvSpPr txBox="1"/>
          <p:nvPr/>
        </p:nvSpPr>
        <p:spPr>
          <a:xfrm>
            <a:off x="394636" y="5248455"/>
            <a:ext cx="5914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Marcos Concepción Tirado</a:t>
            </a:r>
          </a:p>
          <a:p>
            <a:r>
              <a:rPr lang="en-US" sz="2800" dirty="0" err="1">
                <a:solidFill>
                  <a:schemeClr val="bg1"/>
                </a:solidFill>
                <a:latin typeface="Montserrat" pitchFamily="2" charset="77"/>
              </a:rPr>
              <a:t>Comisionado</a:t>
            </a:r>
            <a:endParaRPr lang="en-US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Picture 6" descr="https://uceafee7c31bcad85398d4e2bb1e.previews.dropboxusercontent.com/p/pdf_img/ABKwvPfMfj9f7jxHSGzSiglXEW3w-qQeH4uR5HFJPGjzsCHg0OUC9IFco3Z5IBgvx07p2ZnbwHcADGZnxzdP-CNkk6ImHEYKfLtrJQHWrkV3cdV2sCCJyJbek7WvAHZ1SMUSnemdyMg2QVPxvVFOgAqHNcxxrnaIBksZh7YeKSR_cY26OTomQe1OYN4HdQN3oiIPMfSk9VpbORtCWo45Xg1B-SJJFvC8LGi0XEwcCxOLAIbxsZJZEMmSuR0bqUVwf30ozgCqWzyqWIfnsxk5Y0EDy3-z22c1UiONkfonjTZRt4U6NruJ5-6hOBsXy6El9VV41q7DQKUGa-4Hl9SALNro/p.png?page=0&amp;scale_percent=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73" y="57839"/>
            <a:ext cx="1571019" cy="26749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D20E2-11CD-4DEB-8928-474D204EAC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47" t="7071" r="10083" b="8720"/>
          <a:stretch/>
        </p:blipFill>
        <p:spPr>
          <a:xfrm>
            <a:off x="9101667" y="4326027"/>
            <a:ext cx="1896533" cy="2337239"/>
          </a:xfrm>
          <a:prstGeom prst="rect">
            <a:avLst/>
          </a:prstGeom>
        </p:spPr>
      </p:pic>
      <p:pic>
        <p:nvPicPr>
          <p:cNvPr id="9" name="Picture 8" descr="A logo with a bird and stars&#10;&#10;Description automatically generated">
            <a:extLst>
              <a:ext uri="{FF2B5EF4-FFF2-40B4-BE49-F238E27FC236}">
                <a16:creationId xmlns:a16="http://schemas.microsoft.com/office/drawing/2014/main" id="{47C3D45B-E05A-4446-8D97-1DF4A81221E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14" y="4326027"/>
            <a:ext cx="2241176" cy="23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519" cy="1415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r>
              <a:rPr lang="en-US" sz="2000" b="1" dirty="0"/>
              <a:t>							NEGOCIADO DEL CUERPO DE BOMBEROS</a:t>
            </a:r>
            <a:br>
              <a:rPr lang="es-PR" sz="2000" b="1" dirty="0"/>
            </a:br>
            <a:r>
              <a:rPr lang="es-PR" sz="2000" b="1" dirty="0"/>
              <a:t>							Infraestructura</a:t>
            </a: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10174231" cy="41139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R" dirty="0"/>
              <a:t>Construcción de Nuevas Estaciones:</a:t>
            </a:r>
          </a:p>
          <a:p>
            <a:pPr lvl="1" algn="just"/>
            <a:r>
              <a:rPr lang="es-PR" dirty="0"/>
              <a:t>Municipio de Carolina </a:t>
            </a:r>
          </a:p>
          <a:p>
            <a:pPr lvl="1" algn="just"/>
            <a:r>
              <a:rPr lang="es-PR" dirty="0"/>
              <a:t>Municipios de Culebra y Guayanilla</a:t>
            </a:r>
          </a:p>
          <a:p>
            <a:pPr lvl="2" algn="just"/>
            <a:r>
              <a:rPr lang="es-PR" dirty="0"/>
              <a:t>construcción de módulos que servirán de Estación de Bomberos en dichos municipios. </a:t>
            </a:r>
          </a:p>
          <a:p>
            <a:pPr lvl="1" algn="just"/>
            <a:endParaRPr lang="es-PR" dirty="0"/>
          </a:p>
          <a:p>
            <a:pPr algn="just"/>
            <a:r>
              <a:rPr lang="es-PR" dirty="0"/>
              <a:t>Taller de transportación:</a:t>
            </a:r>
          </a:p>
          <a:p>
            <a:pPr lvl="1" algn="just"/>
            <a:r>
              <a:rPr lang="es-PR" dirty="0"/>
              <a:t>En proceso de la identificación de un terreno en el que se construirá una nueva facilidad que cumpla con las necesidades del negociado.</a:t>
            </a:r>
            <a:r>
              <a:rPr lang="es-PR" b="1" dirty="0"/>
              <a:t> </a:t>
            </a:r>
          </a:p>
          <a:p>
            <a:pPr lvl="1" algn="just"/>
            <a:endParaRPr lang="es-PR" dirty="0"/>
          </a:p>
          <a:p>
            <a:pPr algn="just"/>
            <a:r>
              <a:rPr lang="es-PR" dirty="0"/>
              <a:t>Oficina Central:</a:t>
            </a:r>
            <a:endParaRPr lang="es-PR" b="1" dirty="0"/>
          </a:p>
          <a:p>
            <a:pPr lvl="1" algn="just"/>
            <a:r>
              <a:rPr lang="es-PR" dirty="0"/>
              <a:t>En proceso de remodelación total</a:t>
            </a:r>
            <a:endParaRPr lang="en-US" dirty="0"/>
          </a:p>
          <a:p>
            <a:pPr marL="0" indent="0">
              <a:buNone/>
            </a:pPr>
            <a:r>
              <a:rPr lang="es-PR" b="1" dirty="0"/>
              <a:t> </a:t>
            </a:r>
            <a:endParaRPr lang="en-US" dirty="0"/>
          </a:p>
          <a:p>
            <a:pPr lvl="0"/>
            <a:endParaRPr lang="en-US" sz="1400" i="1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473003" y="-70473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D93FF4-9717-4AF0-BFA2-C562BAC036FC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2467C0-6859-4511-80AD-97200CB5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8" name="Picture 7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8C2D96F4-99B5-4AE2-84D5-6FEF18A49A4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78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519" cy="1415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r>
              <a:rPr lang="en-US" sz="2000" b="1" dirty="0"/>
              <a:t>							NEGOCIADO DEL CUERPO DE BOMBEROS</a:t>
            </a:r>
            <a:br>
              <a:rPr lang="es-PR" sz="2000" b="1" dirty="0"/>
            </a:br>
            <a:r>
              <a:rPr lang="es-PR" sz="2000" b="1" dirty="0"/>
              <a:t>							 Reclutamiento y Salarios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02" y="2461098"/>
            <a:ext cx="9270460" cy="4031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b="1" dirty="0"/>
              <a:t> </a:t>
            </a:r>
            <a:endParaRPr lang="en-US" dirty="0"/>
          </a:p>
          <a:p>
            <a:pPr lvl="0"/>
            <a:endParaRPr lang="en-US" sz="1400" i="1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473003" y="-70473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FDDDD0-F24A-4736-B1B6-CF63814BCCB8}"/>
              </a:ext>
            </a:extLst>
          </p:cNvPr>
          <p:cNvSpPr/>
          <p:nvPr/>
        </p:nvSpPr>
        <p:spPr>
          <a:xfrm>
            <a:off x="473003" y="2414567"/>
            <a:ext cx="61203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Reclutamiento</a:t>
            </a:r>
            <a:r>
              <a:rPr lang="es-P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s-P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Como un hecho sin precedentes, durante este cuatrienio se reclutaron </a:t>
            </a:r>
            <a:r>
              <a:rPr lang="es-P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550 nuevos bomberos</a:t>
            </a:r>
          </a:p>
          <a:p>
            <a:pPr algn="just"/>
            <a:endParaRPr lang="es-PR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Aumento salarial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Salario base de un bombero es </a:t>
            </a:r>
            <a:r>
              <a:rPr lang="es-P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$2,500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Personal de rango se les concedió un aumento total de $</a:t>
            </a:r>
            <a:r>
              <a:rPr lang="es-P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1,000</a:t>
            </a:r>
            <a:r>
              <a:rPr lang="es-P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mensuales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Personal civil se le otorgó un aumento de </a:t>
            </a:r>
            <a:r>
              <a:rPr lang="es-P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$375 </a:t>
            </a:r>
            <a:r>
              <a:rPr lang="es-P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mensuales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AAEDB-A126-4453-A22F-78B0CCC7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365" y="2565672"/>
            <a:ext cx="4872039" cy="3216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78471D-0528-41C6-BA24-8B84B2B8CD4E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EC2C94-DE71-44F1-A847-6F1188AB1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1" name="Picture 10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8BA4B582-8A5C-488D-BDB2-02BA844843D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088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519" cy="1415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r>
              <a:rPr lang="en-US" sz="2000" b="1" dirty="0"/>
              <a:t>							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	NEGOCIADO DEL CUERPO DE BOMBEROS</a:t>
            </a:r>
            <a:br>
              <a:rPr lang="es-PR" sz="2000" b="1" dirty="0"/>
            </a:br>
            <a:r>
              <a:rPr lang="es-PR" sz="2000" b="1" dirty="0"/>
              <a:t>							 Actividades de impacto a la comunidad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92" y="2243162"/>
            <a:ext cx="9721004" cy="420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b="1" dirty="0"/>
              <a:t> </a:t>
            </a: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R" dirty="0"/>
              <a:t>División de Educación a la Comunidad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PR" dirty="0"/>
              <a:t>Se ofrecieron </a:t>
            </a:r>
            <a:r>
              <a:rPr lang="es-PR" b="1" dirty="0"/>
              <a:t>2,613 charlas</a:t>
            </a:r>
            <a:r>
              <a:rPr lang="es-PR" dirty="0"/>
              <a:t> de prevención de incendios 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PR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R" dirty="0"/>
              <a:t>Programa de Asientos Protectores cuenta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PR" dirty="0"/>
              <a:t>    con 115 técnicos y se realizaron: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R" sz="1800" i="1" dirty="0"/>
              <a:t>88 actividades de puntos de cotejo de asientos protectores a través de la isla</a:t>
            </a:r>
            <a:endParaRPr lang="en-US" sz="1800" i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R" sz="1800" i="1" dirty="0"/>
              <a:t>30,911 inspecciones de asientos protectores en nuestros 66 centros de inspección</a:t>
            </a:r>
            <a:endParaRPr lang="en-US" sz="1800" i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R" sz="1800" i="1" dirty="0"/>
              <a:t>73 charlas en organizaciones públicas</a:t>
            </a:r>
            <a:endParaRPr lang="en-US" sz="1800" i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R" sz="1800" i="1" dirty="0"/>
              <a:t>211 ferias en diferentes actividades</a:t>
            </a:r>
            <a:endParaRPr lang="en-US" sz="1800" i="1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473003" y="-70473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B127D0-82BC-475B-BEA1-9EDBC5C8D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998" y="2531697"/>
            <a:ext cx="3534017" cy="2447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A3F4FB-8A80-4616-896B-C37E5894F3BE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6E74C3-66E4-4279-B702-824DDF53F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0" name="Picture 9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FA4BCDCF-81AF-4690-9FA8-D214FD0C213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85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519" cy="1415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r>
              <a:rPr lang="en-US" sz="2000" b="1" dirty="0"/>
              <a:t>							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	NEGOCIADO DEL CUERPO DE BOMBEROS</a:t>
            </a:r>
            <a:br>
              <a:rPr lang="es-PR" sz="2000" b="1" dirty="0"/>
            </a:br>
            <a:r>
              <a:rPr lang="es-PR" sz="2000" b="1" dirty="0"/>
              <a:t>							 Actividades de impacto a la comunidad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225"/>
            <a:ext cx="9838267" cy="4277115"/>
          </a:xfrm>
        </p:spPr>
        <p:txBody>
          <a:bodyPr>
            <a:normAutofit/>
          </a:bodyPr>
          <a:lstStyle/>
          <a:p>
            <a:pPr lvl="0"/>
            <a:r>
              <a:rPr lang="es-PR" b="1" dirty="0"/>
              <a:t> </a:t>
            </a:r>
            <a:r>
              <a:rPr lang="es-PR" dirty="0"/>
              <a:t>Campaña educativa “Navidad Segura”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473003" y="-70473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EE1A4-C6ED-4AD7-B5E0-CE40D9B82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0" b="5026"/>
          <a:stretch/>
        </p:blipFill>
        <p:spPr>
          <a:xfrm>
            <a:off x="6096000" y="3429000"/>
            <a:ext cx="5411116" cy="2026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B83CB-DBBE-4FBD-8B9F-0D670EE5B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36" y="2706990"/>
            <a:ext cx="4684434" cy="3148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2ADB590-66AE-47B9-B241-D0835710DA5E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54F79B-EE8B-4B02-8463-539144248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1" name="Picture 10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1ABAC16B-7038-4F84-9120-5CB1487059D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26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519" cy="1415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</a:t>
            </a:r>
            <a:br>
              <a:rPr lang="en-US" sz="2000" b="1" dirty="0"/>
            </a:br>
            <a:r>
              <a:rPr lang="en-US" sz="2000" b="1" dirty="0"/>
              <a:t>							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					NEGOCIADO DEL CUERPO DE BOMBEROS</a:t>
            </a:r>
            <a:br>
              <a:rPr lang="es-PR" sz="2000" b="1" dirty="0"/>
            </a:br>
            <a:r>
              <a:rPr lang="es-PR" sz="2000" b="1" dirty="0"/>
              <a:t>							 Actividades de impacto a la comunidad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93" y="2016188"/>
            <a:ext cx="8194307" cy="4476687"/>
          </a:xfrm>
        </p:spPr>
        <p:txBody>
          <a:bodyPr>
            <a:normAutofit/>
          </a:bodyPr>
          <a:lstStyle/>
          <a:p>
            <a:pPr algn="just"/>
            <a:r>
              <a:rPr lang="es-PR" b="1" dirty="0"/>
              <a:t> </a:t>
            </a:r>
            <a:r>
              <a:rPr lang="es-PR" dirty="0"/>
              <a:t>Campaña “Llena la Bota” con la Asociación de la Distrofia Muscular de Puerto Rico (MDA, por sus siglas en inglés)</a:t>
            </a:r>
            <a:endParaRPr lang="en-US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473003" y="-70473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F01E0-8122-4B3B-982B-89E0CE209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246" y="2358403"/>
            <a:ext cx="2980812" cy="1896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08CDD-95B0-4620-9C9F-5D8337F14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827" y="3429000"/>
            <a:ext cx="3464219" cy="2440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FE048-C8AD-4245-86D7-1D6ED24D0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027" y="3429000"/>
            <a:ext cx="3464219" cy="2501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A7A0D41-F8B4-43F6-BFC2-4837C112575A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A8004D-8A09-4619-A6D3-1280DF511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2" name="Picture 11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A903F889-18F5-4D1D-BF25-919543D8859C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60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ceafee7c31bcad85398d4e2bb1e.previews.dropboxusercontent.com/p/pdf_img/ABKwvPfMfj9f7jxHSGzSiglXEW3w-qQeH4uR5HFJPGjzsCHg0OUC9IFco3Z5IBgvx07p2ZnbwHcADGZnxzdP-CNkk6ImHEYKfLtrJQHWrkV3cdV2sCCJyJbek7WvAHZ1SMUSnemdyMg2QVPxvVFOgAqHNcxxrnaIBksZh7YeKSR_cY26OTomQe1OYN4HdQN3oiIPMfSk9VpbORtCWo45Xg1B-SJJFvC8LGi0XEwcCxOLAIbxsZJZEMmSuR0bqUVwf30ozgCqWzyqWIfnsxk5Y0EDy3-z22c1UiONkfonjTZRt4U6NruJ5-6hOBsXy6El9VV41q7DQKUGa-4Hl9SALNro/p.png?page=0&amp;scale_percent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0" y="212057"/>
            <a:ext cx="3770866" cy="67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93" y="2163058"/>
            <a:ext cx="2881313" cy="2823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F01D22-7301-4B2F-8EFB-8811072A4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394" y="2055293"/>
            <a:ext cx="2881313" cy="32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1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3DEB3E-3710-4498-984F-87905562C940}"/>
              </a:ext>
            </a:extLst>
          </p:cNvPr>
          <p:cNvSpPr txBox="1">
            <a:spLocks/>
          </p:cNvSpPr>
          <p:nvPr/>
        </p:nvSpPr>
        <p:spPr>
          <a:xfrm>
            <a:off x="1684781" y="2328689"/>
            <a:ext cx="2465004" cy="12196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US" sz="2000" b="1" dirty="0">
              <a:ln>
                <a:solidFill>
                  <a:schemeClr val="bg1"/>
                </a:solidFill>
              </a:ln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3DEB3E-3710-4498-984F-87905562C940}"/>
              </a:ext>
            </a:extLst>
          </p:cNvPr>
          <p:cNvSpPr txBox="1">
            <a:spLocks/>
          </p:cNvSpPr>
          <p:nvPr/>
        </p:nvSpPr>
        <p:spPr>
          <a:xfrm>
            <a:off x="1611273" y="4635191"/>
            <a:ext cx="2418072" cy="124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US" sz="2000" b="1" dirty="0">
              <a:ln>
                <a:solidFill>
                  <a:schemeClr val="bg1"/>
                </a:solidFill>
              </a:ln>
              <a:latin typeface="Montserra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3DEB3E-3710-4498-984F-87905562C940}"/>
              </a:ext>
            </a:extLst>
          </p:cNvPr>
          <p:cNvSpPr txBox="1">
            <a:spLocks/>
          </p:cNvSpPr>
          <p:nvPr/>
        </p:nvSpPr>
        <p:spPr>
          <a:xfrm>
            <a:off x="5902901" y="4696059"/>
            <a:ext cx="2647883" cy="124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US" sz="2000" b="1" dirty="0">
              <a:ln>
                <a:solidFill>
                  <a:schemeClr val="bg1"/>
                </a:solidFill>
              </a:ln>
              <a:latin typeface="Montserra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3DEB3E-3710-4498-984F-87905562C940}"/>
              </a:ext>
            </a:extLst>
          </p:cNvPr>
          <p:cNvSpPr txBox="1">
            <a:spLocks/>
          </p:cNvSpPr>
          <p:nvPr/>
        </p:nvSpPr>
        <p:spPr>
          <a:xfrm>
            <a:off x="5948255" y="2319283"/>
            <a:ext cx="2557174" cy="1119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US" sz="2000" b="1" dirty="0">
              <a:ln>
                <a:solidFill>
                  <a:schemeClr val="bg1"/>
                </a:solidFill>
              </a:ln>
              <a:latin typeface="Montserrat"/>
            </a:endParaRPr>
          </a:p>
        </p:txBody>
      </p:sp>
      <p:pic>
        <p:nvPicPr>
          <p:cNvPr id="14" name="Picture 1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278256" y="57023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13DEB3E-3710-4498-984F-87905562C940}"/>
              </a:ext>
            </a:extLst>
          </p:cNvPr>
          <p:cNvSpPr txBox="1">
            <a:spLocks/>
          </p:cNvSpPr>
          <p:nvPr/>
        </p:nvSpPr>
        <p:spPr>
          <a:xfrm>
            <a:off x="9699107" y="2220674"/>
            <a:ext cx="2557174" cy="1119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US" sz="2000" b="1" dirty="0">
              <a:ln>
                <a:solidFill>
                  <a:schemeClr val="bg1"/>
                </a:solidFill>
              </a:ln>
              <a:latin typeface="Montserra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3DEB3E-3710-4498-984F-87905562C940}"/>
              </a:ext>
            </a:extLst>
          </p:cNvPr>
          <p:cNvSpPr txBox="1">
            <a:spLocks/>
          </p:cNvSpPr>
          <p:nvPr/>
        </p:nvSpPr>
        <p:spPr>
          <a:xfrm>
            <a:off x="9887462" y="4675945"/>
            <a:ext cx="2180464" cy="1402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US" sz="2000" b="1" dirty="0">
              <a:ln>
                <a:solidFill>
                  <a:schemeClr val="bg1"/>
                </a:solidFill>
              </a:ln>
              <a:latin typeface="Montserra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dirty="0"/>
              <a:t>      </a:t>
            </a:r>
            <a:r>
              <a:rPr lang="en-US" sz="2400" b="1" dirty="0"/>
              <a:t>NEGOCIADO DEL CUERPO DE BOMBEROS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43088"/>
            <a:ext cx="10803467" cy="44862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s-PR" dirty="0"/>
              <a:t>originalmente como el Servicio de Bomberos de Puerto Rico en el 1942, </a:t>
            </a:r>
            <a:r>
              <a:rPr lang="es-US" b="1" dirty="0"/>
              <a:t>Ley Núm. 158 del 9 de mayo de 1942</a:t>
            </a:r>
            <a:r>
              <a:rPr lang="es-US" dirty="0"/>
              <a:t>.</a:t>
            </a:r>
          </a:p>
          <a:p>
            <a:pPr algn="just"/>
            <a:r>
              <a:rPr lang="es-PR" dirty="0"/>
              <a:t>Posteriormente conocido como Cuerpo de Bomberos de Puerto Rico por la </a:t>
            </a:r>
            <a:r>
              <a:rPr lang="es-US" b="1" dirty="0"/>
              <a:t>Ley Núm. 43 de 21 de Junio de 1988</a:t>
            </a:r>
          </a:p>
          <a:p>
            <a:pPr algn="just"/>
            <a:r>
              <a:rPr lang="es-US" dirty="0"/>
              <a:t>Negociado del Cuerpo de Bomberos de Puerto Rico en virtud de la </a:t>
            </a:r>
            <a:r>
              <a:rPr lang="es-US" b="1" dirty="0"/>
              <a:t>Ley Núm. 20 de 10 de abril de 2017</a:t>
            </a:r>
            <a:r>
              <a:rPr lang="es-US" dirty="0"/>
              <a:t>, Ley del Departamento de Seguridad Pública de Puerto Rico. </a:t>
            </a:r>
          </a:p>
          <a:p>
            <a:pPr algn="just"/>
            <a:r>
              <a:rPr lang="es-US" dirty="0"/>
              <a:t>82 años de servicio, </a:t>
            </a:r>
            <a:r>
              <a:rPr lang="es-PR" dirty="0"/>
              <a:t>se compone de 4 negociados dirigidos por Jefes Auxiliares; puestos dentro del servicio de confianza: </a:t>
            </a:r>
          </a:p>
          <a:p>
            <a:pPr lvl="1" algn="just"/>
            <a:r>
              <a:rPr lang="es-PR" dirty="0"/>
              <a:t>Negociado de Administración</a:t>
            </a:r>
          </a:p>
          <a:p>
            <a:pPr lvl="1" algn="just"/>
            <a:r>
              <a:rPr lang="es-PR" dirty="0"/>
              <a:t>Negociado de Extinción de Incendios</a:t>
            </a:r>
          </a:p>
          <a:p>
            <a:pPr lvl="1" algn="just"/>
            <a:r>
              <a:rPr lang="es-PR" dirty="0"/>
              <a:t>Negociado de Prevención de Incendios </a:t>
            </a:r>
          </a:p>
          <a:p>
            <a:pPr lvl="1" algn="just"/>
            <a:r>
              <a:rPr lang="es-PR" dirty="0"/>
              <a:t>Negociado de Adiestramiento 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84C83F-47F6-4C3A-8C1A-C9894E6CB89F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84CC91-DE4C-4C91-9C70-20E8E842C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5" name="Picture 14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66F3CE9B-FC15-4630-83F6-BED1BC90A021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6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265521" y="81696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					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					</a:t>
            </a:r>
            <a:r>
              <a:rPr lang="en-US" sz="2400" b="1" dirty="0"/>
              <a:t>NEGOCIADO DEL CUERPO DE BOMBEROS</a:t>
            </a:r>
            <a:br>
              <a:rPr lang="en-US" sz="2400" b="1" dirty="0"/>
            </a:br>
            <a:r>
              <a:rPr lang="en-US" sz="2400" b="1" dirty="0"/>
              <a:t>						</a:t>
            </a:r>
            <a:r>
              <a:rPr lang="es-PR" sz="2200" b="1" dirty="0"/>
              <a:t>Respuestas emergencias</a:t>
            </a:r>
            <a:br>
              <a:rPr lang="en-US" dirty="0"/>
            </a:br>
            <a:r>
              <a:rPr lang="en-US" dirty="0"/>
              <a:t>			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67" y="1974117"/>
            <a:ext cx="10800889" cy="4675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Emergencias</a:t>
            </a:r>
            <a:r>
              <a:rPr lang="en-US" b="1" dirty="0"/>
              <a:t> </a:t>
            </a:r>
            <a:r>
              <a:rPr lang="en-US" b="1" dirty="0" err="1"/>
              <a:t>atendidas</a:t>
            </a:r>
            <a:r>
              <a:rPr lang="en-US" b="1" dirty="0"/>
              <a:t>:</a:t>
            </a:r>
          </a:p>
          <a:p>
            <a:pPr lvl="0"/>
            <a:r>
              <a:rPr lang="es-PR" sz="3000" dirty="0"/>
              <a:t>4975 Fuegos estructurales</a:t>
            </a:r>
            <a:endParaRPr lang="en-US" sz="3000" dirty="0"/>
          </a:p>
          <a:p>
            <a:pPr lvl="0"/>
            <a:r>
              <a:rPr lang="es-PR" sz="3000" dirty="0"/>
              <a:t>11,270 Fuegos forestales</a:t>
            </a:r>
            <a:endParaRPr lang="en-US" sz="3000" dirty="0"/>
          </a:p>
          <a:p>
            <a:pPr lvl="0"/>
            <a:r>
              <a:rPr lang="es-PR" sz="3000" dirty="0"/>
              <a:t>5478 Fuegos vehículos</a:t>
            </a:r>
            <a:endParaRPr lang="en-US" sz="3000" dirty="0"/>
          </a:p>
          <a:p>
            <a:pPr lvl="0"/>
            <a:r>
              <a:rPr lang="es-PR" sz="3000" dirty="0"/>
              <a:t>9685 Fuegos (otros)</a:t>
            </a:r>
            <a:endParaRPr lang="en-US" sz="3000" dirty="0"/>
          </a:p>
          <a:p>
            <a:pPr lvl="0"/>
            <a:r>
              <a:rPr lang="es-PR" sz="3000" dirty="0"/>
              <a:t>446 Derrames aceite o combustible</a:t>
            </a:r>
            <a:endParaRPr lang="en-US" sz="3000" dirty="0"/>
          </a:p>
          <a:p>
            <a:pPr lvl="0"/>
            <a:r>
              <a:rPr lang="es-PR" sz="3000" dirty="0"/>
              <a:t>11,734 Accidentes de auto</a:t>
            </a:r>
            <a:endParaRPr lang="en-US" sz="3000" dirty="0"/>
          </a:p>
          <a:p>
            <a:pPr lvl="0"/>
            <a:r>
              <a:rPr lang="es-PR" sz="3000" dirty="0"/>
              <a:t>4156 Rescates</a:t>
            </a:r>
            <a:endParaRPr lang="en-US" sz="3000" dirty="0"/>
          </a:p>
          <a:p>
            <a:pPr lvl="0"/>
            <a:r>
              <a:rPr lang="es-PR" sz="3000" dirty="0"/>
              <a:t>6543 (Otras emergencias)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6C02B-6CAA-4B91-8751-52A360CBC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737" y="2603212"/>
            <a:ext cx="4555960" cy="3416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320431-CFEF-4296-80E8-9E56B8940689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189C35-0E6F-4B1A-8D79-CB29643BB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1" name="Picture 10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EAC0729B-C7D8-4CFA-9481-7618B4B9B9E6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92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265521" y="81696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					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					</a:t>
            </a:r>
            <a:r>
              <a:rPr lang="en-US" sz="2400" b="1" dirty="0"/>
              <a:t>NEGOCIADO DEL CUERPO DE BOMBEROS</a:t>
            </a:r>
            <a:br>
              <a:rPr lang="en-US" sz="2400" b="1" dirty="0"/>
            </a:br>
            <a:r>
              <a:rPr lang="en-US" sz="2400" b="1" dirty="0"/>
              <a:t>						</a:t>
            </a:r>
            <a:r>
              <a:rPr lang="es-PR" sz="2200" b="1" dirty="0"/>
              <a:t>Equipo adquirido</a:t>
            </a:r>
            <a:br>
              <a:rPr lang="en-US" dirty="0"/>
            </a:br>
            <a:r>
              <a:rPr lang="en-US" dirty="0"/>
              <a:t>			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11" y="1983763"/>
            <a:ext cx="11430846" cy="4207634"/>
          </a:xfrm>
        </p:spPr>
        <p:txBody>
          <a:bodyPr>
            <a:normAutofit/>
          </a:bodyPr>
          <a:lstStyle/>
          <a:p>
            <a:pPr lvl="0"/>
            <a:r>
              <a:rPr lang="es-PR" sz="2400" dirty="0"/>
              <a:t>310 Computadoras portátiles</a:t>
            </a:r>
            <a:endParaRPr lang="en-US" sz="2400" dirty="0"/>
          </a:p>
          <a:p>
            <a:pPr lvl="0"/>
            <a:r>
              <a:rPr lang="es-PR" sz="2400" dirty="0"/>
              <a:t>160 Computadoras de escritorio</a:t>
            </a:r>
            <a:endParaRPr lang="en-US" sz="2400" dirty="0"/>
          </a:p>
          <a:p>
            <a:pPr lvl="0"/>
            <a:r>
              <a:rPr lang="es-PR" sz="2400" dirty="0"/>
              <a:t>500 Radios portátiles mejorando la capacidad de comunicación del personal en el campo de trabajo</a:t>
            </a:r>
            <a:endParaRPr lang="en-US" sz="2400" dirty="0"/>
          </a:p>
          <a:p>
            <a:pPr lvl="0"/>
            <a:r>
              <a:rPr lang="es-PR" sz="2400" dirty="0"/>
              <a:t>12 Consolas de comunicaciones para los distritos</a:t>
            </a:r>
          </a:p>
          <a:p>
            <a:pPr marL="457200" lvl="1" indent="0">
              <a:buNone/>
            </a:pPr>
            <a:r>
              <a:rPr lang="es-PR" sz="1000" i="1" dirty="0"/>
              <a:t>	</a:t>
            </a:r>
            <a:r>
              <a:rPr lang="es-PR" sz="1400" i="1" dirty="0"/>
              <a:t>Mejorando la gestión de emergencias a nivel regional</a:t>
            </a:r>
          </a:p>
          <a:p>
            <a:pPr marL="0" lvl="0" indent="0">
              <a:buNone/>
            </a:pPr>
            <a:r>
              <a:rPr lang="es-PR" sz="1400" i="1" dirty="0"/>
              <a:t> 	6 consolas adicionales de las cuales 5 fueron instaladas </a:t>
            </a:r>
          </a:p>
          <a:p>
            <a:pPr marL="0" lvl="0" indent="0">
              <a:buNone/>
            </a:pPr>
            <a:r>
              <a:rPr lang="es-PR" sz="1400" i="1" dirty="0"/>
              <a:t>	en el centro de mando (Estación Metro</a:t>
            </a:r>
            <a:r>
              <a:rPr lang="es-PR" sz="1400" dirty="0"/>
              <a:t>)</a:t>
            </a:r>
            <a:r>
              <a:rPr lang="es-PR" sz="1400" i="1" dirty="0"/>
              <a:t> </a:t>
            </a:r>
          </a:p>
          <a:p>
            <a:pPr marL="0" lvl="0" indent="0">
              <a:buNone/>
            </a:pPr>
            <a:r>
              <a:rPr lang="es-PR" sz="1400" i="1" dirty="0"/>
              <a:t>	1 en la División de Operaciones Especiales de Hato Rey</a:t>
            </a:r>
            <a:endParaRPr lang="en-US" sz="1400" i="1" dirty="0"/>
          </a:p>
          <a:p>
            <a:pPr lvl="0"/>
            <a:r>
              <a:rPr lang="es-PR" sz="2400" dirty="0"/>
              <a:t>1,100 Equipos de protección personal (EPP) (</a:t>
            </a:r>
            <a:r>
              <a:rPr lang="es-PR" sz="2400" i="1" dirty="0"/>
              <a:t>bunker </a:t>
            </a:r>
            <a:r>
              <a:rPr lang="es-PR" sz="2400" i="1" dirty="0" err="1"/>
              <a:t>suits</a:t>
            </a:r>
            <a:r>
              <a:rPr lang="es-PR" sz="2400" dirty="0"/>
              <a:t>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AEF6EE-C3EF-4470-9386-699D763D8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652" y="3607223"/>
            <a:ext cx="3897305" cy="2584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117B550-F69E-4383-A737-ED57AACFB2FF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75513F-E92D-4D59-8C9B-CA1C61BDC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1" name="Picture 10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AC49BB53-1017-48D0-BDE4-FEBEB6A02CF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02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NEGOCIADO DEL CUERPO DE BOMBEROS</a:t>
            </a:r>
            <a:br>
              <a:rPr lang="en-US" sz="2000" b="1" dirty="0"/>
            </a:br>
            <a:r>
              <a:rPr lang="en-US" sz="2000" b="1" dirty="0"/>
              <a:t>						</a:t>
            </a:r>
            <a:r>
              <a:rPr lang="es-PR" sz="2000" b="1" dirty="0"/>
              <a:t>Equipo adquirido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107" y="1773496"/>
            <a:ext cx="10465892" cy="4637811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PR" dirty="0"/>
              <a:t>160 Consolas de aire acondicionado para las diversas Estaciones de Bomberos</a:t>
            </a:r>
            <a:endParaRPr lang="en-US" dirty="0"/>
          </a:p>
          <a:p>
            <a:pPr lvl="0" algn="just"/>
            <a:r>
              <a:rPr lang="es-PR" dirty="0"/>
              <a:t>894 </a:t>
            </a:r>
            <a:r>
              <a:rPr lang="es-PR" dirty="0" err="1"/>
              <a:t>Mattress</a:t>
            </a:r>
            <a:r>
              <a:rPr lang="es-PR" dirty="0"/>
              <a:t>, para reemplazar los existentes</a:t>
            </a:r>
            <a:endParaRPr lang="en-US" dirty="0"/>
          </a:p>
          <a:p>
            <a:pPr lvl="0" algn="just"/>
            <a:r>
              <a:rPr lang="es-PR" dirty="0"/>
              <a:t>45 Neveras para reemplazar las existentes</a:t>
            </a:r>
            <a:endParaRPr lang="en-US" dirty="0"/>
          </a:p>
          <a:p>
            <a:pPr lvl="0" algn="just"/>
            <a:r>
              <a:rPr lang="es-PR" dirty="0"/>
              <a:t>37 Nuevas estufas</a:t>
            </a:r>
            <a:endParaRPr lang="en-US" dirty="0"/>
          </a:p>
          <a:p>
            <a:pPr lvl="0" algn="just"/>
            <a:r>
              <a:rPr lang="es-PR" dirty="0"/>
              <a:t>27 Máquinas de hielo</a:t>
            </a:r>
            <a:endParaRPr lang="en-US" dirty="0"/>
          </a:p>
          <a:p>
            <a:pPr lvl="0" algn="just"/>
            <a:r>
              <a:rPr lang="es-PR" dirty="0"/>
              <a:t>20 compresores para recargas a los tanques</a:t>
            </a:r>
          </a:p>
          <a:p>
            <a:pPr marL="0" lvl="0" indent="0" algn="just">
              <a:buNone/>
            </a:pPr>
            <a:r>
              <a:rPr lang="es-PR" dirty="0"/>
              <a:t> de aire comprimido de los equipos de respiración </a:t>
            </a:r>
          </a:p>
          <a:p>
            <a:pPr marL="0" lvl="0" indent="0" algn="just">
              <a:buNone/>
            </a:pPr>
            <a:r>
              <a:rPr lang="es-PR" dirty="0"/>
              <a:t>autónomos (SCBA)</a:t>
            </a:r>
            <a:endParaRPr lang="en-US" dirty="0"/>
          </a:p>
          <a:p>
            <a:pPr lvl="0" algn="just"/>
            <a:r>
              <a:rPr lang="es-PR" dirty="0"/>
              <a:t>14 generadores eléctricos</a:t>
            </a:r>
            <a:endParaRPr lang="en-US" dirty="0"/>
          </a:p>
          <a:p>
            <a:pPr lvl="0" algn="just"/>
            <a:r>
              <a:rPr lang="es-PR" dirty="0"/>
              <a:t>6 máquinas para pruebas de ajuste de las </a:t>
            </a:r>
          </a:p>
          <a:p>
            <a:pPr marL="0" lvl="0" indent="0" algn="just">
              <a:buNone/>
            </a:pPr>
            <a:r>
              <a:rPr lang="es-PR" dirty="0"/>
              <a:t>máscaras de protección respiratoria (</a:t>
            </a:r>
            <a:r>
              <a:rPr lang="es-PR" i="1" dirty="0" err="1"/>
              <a:t>Fit</a:t>
            </a:r>
            <a:r>
              <a:rPr lang="es-PR" i="1" dirty="0"/>
              <a:t> Test</a:t>
            </a:r>
            <a:r>
              <a:rPr lang="es-PR" dirty="0"/>
              <a:t>)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265521" y="81696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ADFE7-6E1E-4374-999F-9EA3B5E9DA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11" t="-6518" r="-3792" b="12445"/>
          <a:stretch/>
        </p:blipFill>
        <p:spPr>
          <a:xfrm>
            <a:off x="8247259" y="1912794"/>
            <a:ext cx="2726634" cy="435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AEB47A-C9BE-4F2A-B368-C13BBBB60ACF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4461EC-BE85-41BA-B20F-3F72CD319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9" name="Picture 8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E6669695-1675-4F13-BC34-600A237F0B84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77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NEGOCIADO DEL CUERPO DE BOMBEROS</a:t>
            </a:r>
            <a:br>
              <a:rPr lang="en-US" sz="2000" b="1" dirty="0"/>
            </a:br>
            <a:r>
              <a:rPr lang="en-US" sz="2000" b="1" dirty="0"/>
              <a:t>						</a:t>
            </a:r>
            <a:r>
              <a:rPr lang="es-PR" sz="2000" b="1" dirty="0"/>
              <a:t>Equipo adquirido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8647"/>
            <a:ext cx="10515600" cy="3628316"/>
          </a:xfrm>
        </p:spPr>
        <p:txBody>
          <a:bodyPr>
            <a:normAutofit/>
          </a:bodyPr>
          <a:lstStyle/>
          <a:p>
            <a:pPr lvl="0" algn="just"/>
            <a:r>
              <a:rPr lang="es-PR" dirty="0"/>
              <a:t>543 mangueras, 120 de 2 ½ pulgadas y 423 de 1 ½ pulgada para la extinción de incendios</a:t>
            </a:r>
            <a:endParaRPr lang="en-US" dirty="0"/>
          </a:p>
          <a:p>
            <a:pPr lvl="0" algn="just"/>
            <a:r>
              <a:rPr lang="es-PR" dirty="0"/>
              <a:t>105 linternas portátiles (luces de escena) para los Distritos y Estaciones</a:t>
            </a:r>
            <a:endParaRPr lang="en-US" dirty="0"/>
          </a:p>
          <a:p>
            <a:pPr lvl="0" algn="just"/>
            <a:r>
              <a:rPr lang="es-PR" dirty="0"/>
              <a:t>10 organizadores de equipo (</a:t>
            </a:r>
            <a:r>
              <a:rPr lang="es-PR" i="1" dirty="0" err="1"/>
              <a:t>extend</a:t>
            </a:r>
            <a:r>
              <a:rPr lang="es-PR" i="1" dirty="0"/>
              <a:t> </a:t>
            </a:r>
            <a:r>
              <a:rPr lang="es-PR" i="1" dirty="0" err="1"/>
              <a:t>bed</a:t>
            </a:r>
            <a:r>
              <a:rPr lang="es-PR" dirty="0"/>
              <a:t>) para unidades de rescate</a:t>
            </a:r>
            <a:endParaRPr lang="en-US" dirty="0"/>
          </a:p>
          <a:p>
            <a:pPr lvl="0" algn="just"/>
            <a:r>
              <a:rPr lang="es-PR" dirty="0"/>
              <a:t>Se renovó la infraestructura de cableado telefónico y actualizado a fibra óptica, tanto en Oficinas Centrales, como en todas las estaciones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265521" y="81696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2140D7-B6A3-4DE0-B320-7946E874E0E6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F5EFC8-75FA-4E56-819B-44955F55D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8" name="Picture 7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1CF18EE4-DA37-4D3A-8C46-7FD3582FC15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8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NEGOCIADO DEL CUERPO DE BOMBEROS</a:t>
            </a:r>
            <a:br>
              <a:rPr lang="en-US" sz="2000" b="1" dirty="0"/>
            </a:br>
            <a:r>
              <a:rPr lang="en-US" sz="2000" b="1" dirty="0"/>
              <a:t>						</a:t>
            </a:r>
            <a:r>
              <a:rPr lang="es-PR" sz="2200" b="1" dirty="0"/>
              <a:t>Flota vehicular y marítima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66" y="2324911"/>
            <a:ext cx="10838234" cy="4085616"/>
          </a:xfrm>
        </p:spPr>
        <p:txBody>
          <a:bodyPr>
            <a:normAutofit/>
          </a:bodyPr>
          <a:lstStyle/>
          <a:p>
            <a:pPr lvl="0" algn="just"/>
            <a:r>
              <a:rPr lang="es-PR" dirty="0"/>
              <a:t>31 Camiones de extinción de incendios entregados y 22 en construcción</a:t>
            </a:r>
            <a:endParaRPr lang="en-US" dirty="0"/>
          </a:p>
          <a:p>
            <a:pPr lvl="0" algn="just"/>
            <a:r>
              <a:rPr lang="es-PR" dirty="0"/>
              <a:t>14 Camiones cisterna distribuidos en los Distritos existentes y en las islas municipio de Vieques y Culebra</a:t>
            </a:r>
            <a:endParaRPr lang="en-US" dirty="0"/>
          </a:p>
          <a:p>
            <a:pPr lvl="0" algn="just"/>
            <a:r>
              <a:rPr lang="es-PR" dirty="0"/>
              <a:t>7 Camiones de mantenimiento</a:t>
            </a:r>
            <a:endParaRPr lang="en-US" dirty="0"/>
          </a:p>
          <a:p>
            <a:pPr lvl="0" algn="just"/>
            <a:r>
              <a:rPr lang="es-PR" dirty="0"/>
              <a:t>6 Unidades de extinción “</a:t>
            </a:r>
            <a:r>
              <a:rPr lang="es-PR" i="1" dirty="0"/>
              <a:t>mini </a:t>
            </a:r>
            <a:r>
              <a:rPr lang="es-PR" i="1" dirty="0" err="1"/>
              <a:t>pumper</a:t>
            </a:r>
            <a:r>
              <a:rPr lang="es-PR" dirty="0"/>
              <a:t>” </a:t>
            </a:r>
          </a:p>
          <a:p>
            <a:pPr marL="0" lvl="0" indent="0" algn="just">
              <a:buNone/>
            </a:pPr>
            <a:r>
              <a:rPr lang="es-PR" sz="1400" i="1" dirty="0"/>
              <a:t>	Distribuidas en estaciones de bombero secundarias y distritos </a:t>
            </a:r>
            <a:endParaRPr lang="en-US" sz="1400" i="1" dirty="0"/>
          </a:p>
          <a:p>
            <a:pPr lvl="0" algn="just"/>
            <a:r>
              <a:rPr lang="es-PR" dirty="0"/>
              <a:t>4 Unidades forestales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265521" y="0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8F5ED-8AFC-4533-98ED-E29750D08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721" y="3423798"/>
            <a:ext cx="4552543" cy="3035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8981CA-53FC-46E6-9652-B8CB57ED863E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1C04EA-AAE7-4E23-84E2-3FA571C84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0" name="Picture 9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8C62FB71-1C09-478B-B8E6-5F288B8B3724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26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NEGOCIADO DEL CUERPO DE BOMBEROS</a:t>
            </a:r>
            <a:br>
              <a:rPr lang="en-US" sz="2000" b="1" dirty="0"/>
            </a:br>
            <a:r>
              <a:rPr lang="en-US" sz="2000" b="1" dirty="0"/>
              <a:t>						</a:t>
            </a:r>
            <a:r>
              <a:rPr lang="es-PR" sz="2200" b="1" dirty="0"/>
              <a:t>Flota vehicular y marítima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02" y="2461098"/>
            <a:ext cx="6303524" cy="4031777"/>
          </a:xfrm>
        </p:spPr>
        <p:txBody>
          <a:bodyPr>
            <a:normAutofit/>
          </a:bodyPr>
          <a:lstStyle/>
          <a:p>
            <a:pPr lvl="0" algn="just"/>
            <a:r>
              <a:rPr lang="es-PR" dirty="0"/>
              <a:t>12 Dodge </a:t>
            </a:r>
            <a:r>
              <a:rPr lang="es-PR" dirty="0" err="1"/>
              <a:t>Charger</a:t>
            </a:r>
            <a:r>
              <a:rPr lang="es-PR" dirty="0"/>
              <a:t> asignados a los Jefes de Zona</a:t>
            </a:r>
            <a:endParaRPr lang="en-US" dirty="0"/>
          </a:p>
          <a:p>
            <a:pPr lvl="0" algn="just"/>
            <a:r>
              <a:rPr lang="es-PR" dirty="0"/>
              <a:t>85 vehículos livianos para los inspectores</a:t>
            </a:r>
            <a:endParaRPr lang="en-US" dirty="0"/>
          </a:p>
          <a:p>
            <a:pPr lvl="0" algn="just"/>
            <a:r>
              <a:rPr lang="es-PR" dirty="0"/>
              <a:t>12 Pick Up Dodge RAM para uso de los oficiales de turno de los Distritos, la división de trasportación y las islas municipio de Vieques y Culebra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551861" y="0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DFE9A-D294-4B87-BA15-0A29B6CBA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745" y="1926714"/>
            <a:ext cx="4803693" cy="241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B35814-6A8B-429B-AB7C-892FAE4FF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403" y="4573969"/>
            <a:ext cx="3192397" cy="210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1C6C0F1-5C16-472D-AB62-D4C3CE75E5A4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4FCB18-30D7-47AB-9DD0-8E0B7E77B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2" name="Picture 11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58AFD61D-86F5-4520-B5B1-EDC151D3C725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76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			</a:t>
            </a:r>
            <a:r>
              <a:rPr lang="en-US" sz="2000" b="1" dirty="0"/>
              <a:t>		</a:t>
            </a:r>
            <a:br>
              <a:rPr lang="en-US" sz="2000" b="1" dirty="0"/>
            </a:br>
            <a:r>
              <a:rPr lang="en-US" sz="2000" b="1" dirty="0"/>
              <a:t>						NEGOCIADO DEL CUERPO DE BOMBEROS</a:t>
            </a:r>
            <a:br>
              <a:rPr lang="en-US" sz="2000" b="1" dirty="0"/>
            </a:br>
            <a:r>
              <a:rPr lang="en-US" sz="2000" b="1" dirty="0"/>
              <a:t>						</a:t>
            </a:r>
            <a:r>
              <a:rPr lang="es-PR" sz="2200" b="1" dirty="0"/>
              <a:t>Flota vehicular y marítima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02" y="2461098"/>
            <a:ext cx="6945550" cy="4031777"/>
          </a:xfrm>
        </p:spPr>
        <p:txBody>
          <a:bodyPr>
            <a:normAutofit/>
          </a:bodyPr>
          <a:lstStyle/>
          <a:p>
            <a:pPr lvl="0" algn="just"/>
            <a:r>
              <a:rPr lang="es-PR" dirty="0"/>
              <a:t>2 SUV Dodge Durango</a:t>
            </a:r>
            <a:endParaRPr lang="en-US" dirty="0"/>
          </a:p>
          <a:p>
            <a:pPr lvl="0" algn="just"/>
            <a:r>
              <a:rPr lang="es-PR" dirty="0"/>
              <a:t>Una lancha de 38’ para respuesta y extinción a escenas marítimas por la cantidad de $1,386,989. Esta orden de compra fue aprobada y la lancha ya está en construcción</a:t>
            </a:r>
            <a:endParaRPr lang="en-US" dirty="0"/>
          </a:p>
          <a:p>
            <a:pPr marL="0" lvl="0" indent="0" algn="just">
              <a:buNone/>
            </a:pPr>
            <a:r>
              <a:rPr lang="es-PR" sz="1400" i="1" dirty="0"/>
              <a:t>Tenemos programado la compra de 2 camiones escalera de baja elevación. En adición, estamos en espera de que la Junta de Supervisión Fiscal nos autorice la adquisición de 1 camión escalera de alta elevación</a:t>
            </a:r>
            <a:endParaRPr lang="en-US" sz="1400" i="1" dirty="0"/>
          </a:p>
        </p:txBody>
      </p:sp>
      <p:pic>
        <p:nvPicPr>
          <p:cNvPr id="4" name="Picture 3" descr="Emmanuel Piñeiro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0666" r="46667" b="7333"/>
          <a:stretch>
            <a:fillRect/>
          </a:stretch>
        </p:blipFill>
        <p:spPr bwMode="auto">
          <a:xfrm>
            <a:off x="551861" y="0"/>
            <a:ext cx="281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C2033-5DFD-4705-A1BE-0EDFF8227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007" y="2709153"/>
            <a:ext cx="3718601" cy="2950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81D9D5A-BDC9-4A2D-BA84-72DDF5BFFB42}"/>
              </a:ext>
            </a:extLst>
          </p:cNvPr>
          <p:cNvGrpSpPr/>
          <p:nvPr/>
        </p:nvGrpSpPr>
        <p:grpSpPr>
          <a:xfrm>
            <a:off x="78014" y="6144505"/>
            <a:ext cx="1140093" cy="603832"/>
            <a:chOff x="78014" y="6144505"/>
            <a:chExt cx="1140093" cy="603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D7F28E-8571-4964-A20F-5D192A5CC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7" t="7071" r="10083" b="8720"/>
            <a:stretch/>
          </p:blipFill>
          <p:spPr>
            <a:xfrm>
              <a:off x="728133" y="6144505"/>
              <a:ext cx="489974" cy="603832"/>
            </a:xfrm>
            <a:prstGeom prst="rect">
              <a:avLst/>
            </a:prstGeom>
          </p:spPr>
        </p:pic>
        <p:pic>
          <p:nvPicPr>
            <p:cNvPr id="10" name="Picture 9" descr="A logo with a bird and stars&#10;&#10;Description automatically generated">
              <a:extLst>
                <a:ext uri="{FF2B5EF4-FFF2-40B4-BE49-F238E27FC236}">
                  <a16:creationId xmlns:a16="http://schemas.microsoft.com/office/drawing/2014/main" id="{B20CDAF0-5906-451E-BBEE-2EADF9411803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" y="6144505"/>
              <a:ext cx="650119" cy="6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98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0D0DE1A538B45987BB1E699D4F9AC" ma:contentTypeVersion="0" ma:contentTypeDescription="Create a new document." ma:contentTypeScope="" ma:versionID="2344540b394631c7f48b7fc00d3b40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5A437-9EE6-4291-B69C-19CE47795ACE}"/>
</file>

<file path=customXml/itemProps2.xml><?xml version="1.0" encoding="utf-8"?>
<ds:datastoreItem xmlns:ds="http://schemas.openxmlformats.org/officeDocument/2006/customXml" ds:itemID="{C889441B-FD90-4244-93DB-79192B372DBF}"/>
</file>

<file path=customXml/itemProps3.xml><?xml version="1.0" encoding="utf-8"?>
<ds:datastoreItem xmlns:ds="http://schemas.openxmlformats.org/officeDocument/2006/customXml" ds:itemID="{B63DE7AD-50B7-45A1-BC36-AA11D767C2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1247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Times New Roman</vt:lpstr>
      <vt:lpstr>Wingdings</vt:lpstr>
      <vt:lpstr>Office Theme</vt:lpstr>
      <vt:lpstr>PowerPoint Presentation</vt:lpstr>
      <vt:lpstr>          NEGOCIADO DEL CUERPO DE BOMBEROS</vt:lpstr>
      <vt:lpstr>             NEGOCIADO DEL CUERPO DE BOMBEROS       Respuestas emergencias    </vt:lpstr>
      <vt:lpstr>             NEGOCIADO DEL CUERPO DE BOMBEROS       Equipo adquirido    </vt:lpstr>
      <vt:lpstr>            NEGOCIADO DEL CUERPO DE BOMBEROS       Equipo adquirido </vt:lpstr>
      <vt:lpstr>            NEGOCIADO DEL CUERPO DE BOMBEROS       Equipo adquirido </vt:lpstr>
      <vt:lpstr>            NEGOCIADO DEL CUERPO DE BOMBEROS       Flota vehicular y marítima </vt:lpstr>
      <vt:lpstr>            NEGOCIADO DEL CUERPO DE BOMBEROS       Flota vehicular y marítima </vt:lpstr>
      <vt:lpstr>            NEGOCIADO DEL CUERPO DE BOMBEROS       Flota vehicular y marítima </vt:lpstr>
      <vt:lpstr>                            NEGOCIADO DEL CUERPO DE BOMBEROS        Infraestructura  </vt:lpstr>
      <vt:lpstr>                            NEGOCIADO DEL CUERPO DE BOMBEROS         Reclutamiento y Salarios   </vt:lpstr>
      <vt:lpstr>                                      NEGOCIADO DEL CUERPO DE BOMBEROS         Actividades de impacto a la comunidad    </vt:lpstr>
      <vt:lpstr>                                      NEGOCIADO DEL CUERPO DE BOMBEROS         Actividades de impacto a la comunidad    </vt:lpstr>
      <vt:lpstr>                                      NEGOCIADO DEL CUERPO DE BOMBEROS         Actividades de impacto a la comunidad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Pineiro Castro</dc:creator>
  <cp:lastModifiedBy>Melissa C Rodriguez Roth</cp:lastModifiedBy>
  <cp:revision>97</cp:revision>
  <cp:lastPrinted>2021-05-10T11:15:01Z</cp:lastPrinted>
  <dcterms:created xsi:type="dcterms:W3CDTF">2021-05-03T11:44:46Z</dcterms:created>
  <dcterms:modified xsi:type="dcterms:W3CDTF">2024-10-30T22:27:57Z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0x01010061C0D0DE1A538B45987BB1E699D4F9AC</vt:lpwstr>
  </property>
</Properties>
</file>